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6"/>
  </p:notesMasterIdLst>
  <p:handoutMasterIdLst>
    <p:handoutMasterId r:id="rId37"/>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7" r:id="rId17"/>
    <p:sldId id="279" r:id="rId18"/>
    <p:sldId id="281" r:id="rId19"/>
    <p:sldId id="282" r:id="rId20"/>
    <p:sldId id="283" r:id="rId21"/>
    <p:sldId id="284" r:id="rId22"/>
    <p:sldId id="288" r:id="rId23"/>
    <p:sldId id="289" r:id="rId24"/>
    <p:sldId id="264" r:id="rId25"/>
    <p:sldId id="265" r:id="rId26"/>
    <p:sldId id="266" r:id="rId27"/>
    <p:sldId id="285" r:id="rId28"/>
    <p:sldId id="286" r:id="rId29"/>
    <p:sldId id="287" r:id="rId30"/>
    <p:sldId id="290" r:id="rId31"/>
    <p:sldId id="291" r:id="rId32"/>
    <p:sldId id="267" r:id="rId33"/>
    <p:sldId id="268" r:id="rId34"/>
    <p:sldId id="269" r:id="rId35"/>
  </p:sldIdLst>
  <p:sldSz cx="12192000" cy="6858000"/>
  <p:notesSz cx="6858000" cy="9144000"/>
  <p:embeddedFontLst>
    <p:embeddedFont>
      <p:font typeface="Avenir Next LT Pro" panose="020B050402020202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Speak Pro" panose="020B0504020101020102" pitchFamily="34" charset="0"/>
      <p:regular r:id="rId46"/>
      <p:bold r:id="rId47"/>
      <p:italic r:id="rId48"/>
      <p:boldItalic r:id="rId49"/>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18/04/2023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18/04/2023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18/04/2023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18/04/2023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18/04/2023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18/04/2023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18/04/2023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18/04/2023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18/04/2023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18/04/2023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18/04/2023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hyperlink" Target="https://www.oracle.com/business-analytics/business-intelligence/technologies/bi-enterprise-edition.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7.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(Rebanar) :</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observar los datos eligiendo tan solo un valor de una dimensión.</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latin typeface="Calibri" panose="020F0502020204030204" pitchFamily="34" charset="0"/>
                <a:ea typeface="Calibri" panose="020F0502020204030204" pitchFamily="34" charset="0"/>
                <a:cs typeface="Times New Roman" panose="02020603050405020304" pitchFamily="18" charset="0"/>
              </a:rPr>
              <a:t>Dice (Trocear) :</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la dimensión escogida,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b="1" u="sng"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b="1" u="sng"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r>
              <a:rPr lang="es-E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Nos permite profundizar (Drill-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b="1" u="sng" kern="100" dirty="0">
                <a:latin typeface="Calibri" panose="020F0502020204030204" pitchFamily="34" charset="0"/>
                <a:ea typeface="Calibri" panose="020F0502020204030204" pitchFamily="34" charset="0"/>
                <a:cs typeface="Times New Roman" panose="02020603050405020304" pitchFamily="18" charset="0"/>
              </a:rPr>
              <a:t> (Girar):</a:t>
            </a:r>
            <a:r>
              <a:rPr lang="es-ES" sz="1800" b="1" kern="100" dirty="0">
                <a:latin typeface="Calibri" panose="020F0502020204030204" pitchFamily="34" charset="0"/>
                <a:ea typeface="Calibri" panose="020F0502020204030204" pitchFamily="34" charset="0"/>
                <a:cs typeface="Times New Roman" panose="02020603050405020304" pitchFamily="18" charset="0"/>
              </a:rPr>
              <a:t> </a:t>
            </a:r>
            <a:r>
              <a:rPr lang="es-ES" sz="1800" kern="100" dirty="0">
                <a:latin typeface="Calibri" panose="020F0502020204030204" pitchFamily="34" charset="0"/>
                <a:ea typeface="Calibri" panose="020F0502020204030204" pitchFamily="34" charset="0"/>
                <a:cs typeface="Times New Roman" panose="02020603050405020304" pitchFamily="18" charset="0"/>
              </a:rPr>
              <a:t>Equivalente a la operación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kern="100" dirty="0" err="1">
                <a:latin typeface="Calibri" panose="020F0502020204030204" pitchFamily="34" charset="0"/>
                <a:cs typeface="Times New Roman" panose="02020603050405020304" pitchFamily="18" charset="0"/>
              </a:rPr>
              <a:t>slice</a:t>
            </a:r>
            <a:r>
              <a:rPr lang="es-ES" sz="1800" kern="100" dirty="0">
                <a:latin typeface="Calibri" panose="020F0502020204030204" pitchFamily="34" charset="0"/>
                <a:cs typeface="Times New Roman" panose="02020603050405020304" pitchFamily="18" charset="0"/>
              </a:rPr>
              <a:t> de la dimensión país.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 los servicios </a:t>
            </a:r>
            <a:r>
              <a:rPr lang="es-ES" sz="1800" kern="100" dirty="0" err="1">
                <a:latin typeface="Calibri" panose="020F0502020204030204" pitchFamily="34" charset="0"/>
                <a:cs typeface="Times New Roman" panose="02020603050405020304" pitchFamily="18" charset="0"/>
              </a:rPr>
              <a:t>Wordpress</a:t>
            </a:r>
            <a:r>
              <a:rPr lang="es-ES" sz="1800" kern="100" dirty="0">
                <a:latin typeface="Calibri" panose="020F0502020204030204" pitchFamily="34" charset="0"/>
                <a:cs typeface="Times New Roman" panose="02020603050405020304" pitchFamily="18" charset="0"/>
              </a:rPr>
              <a:t> y desarrollo de Web Apps, deberíamos hacer una operación dice de la dimensión servicio.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kern="100" dirty="0" err="1">
                <a:latin typeface="Calibri" panose="020F0502020204030204" pitchFamily="34" charset="0"/>
                <a:cs typeface="Times New Roman" panose="02020603050405020304" pitchFamily="18" charset="0"/>
              </a:rPr>
              <a:t>down</a:t>
            </a:r>
            <a:r>
              <a:rPr lang="es-ES" sz="1800" kern="100" dirty="0">
                <a:latin typeface="Calibri" panose="020F0502020204030204" pitchFamily="34" charset="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kern="100" dirty="0" err="1">
                <a:latin typeface="Calibri" panose="020F0502020204030204" pitchFamily="34" charset="0"/>
                <a:cs typeface="Times New Roman" panose="02020603050405020304" pitchFamily="18" charset="0"/>
              </a:rPr>
              <a:t>pivot</a:t>
            </a:r>
            <a:r>
              <a:rPr lang="es-ES" sz="1800" kern="100" dirty="0">
                <a:latin typeface="Calibri" panose="020F0502020204030204" pitchFamily="34" charset="0"/>
                <a:cs typeface="Times New Roman" panose="02020603050405020304" pitchFamily="18" charset="0"/>
              </a:rPr>
              <a:t> sobre la dimensión país. Esto cambiaría la orientación del cubo y por tanto los datos mostrados.</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Para la realización de consultas a cubos OLAP es utilizado el lenguaje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kern="1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SELECT establece como ejes “Store Sales” dentro de la dimensión </a:t>
            </a:r>
            <a:r>
              <a:rPr lang="es-ES" sz="1800" dirty="0" err="1">
                <a:solidFill>
                  <a:schemeClr val="bg1"/>
                </a:solidFill>
                <a:latin typeface="Calibri" panose="020F0502020204030204" pitchFamily="34" charset="0"/>
                <a:cs typeface="Calibri" panose="020F0502020204030204" pitchFamily="34" charset="0"/>
              </a:rPr>
              <a:t>Measures</a:t>
            </a:r>
            <a:r>
              <a:rPr lang="es-ES" sz="1800" dirty="0">
                <a:solidFill>
                  <a:schemeClr val="bg1"/>
                </a:solidFill>
                <a:latin typeface="Calibri" panose="020F0502020204030204" pitchFamily="34" charset="0"/>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latin typeface="Calibri" panose="020F0502020204030204" pitchFamily="34" charset="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palabra reservada W</a:t>
            </a:r>
            <a:r>
              <a:rPr lang="es-ES" sz="1800" dirty="0">
                <a:latin typeface="Calibri" panose="020F0502020204030204" pitchFamily="34" charset="0"/>
                <a:cs typeface="Calibri" panose="020F0502020204030204" pitchFamily="34" charset="0"/>
              </a:rPr>
              <a:t>HERE define el eje donde se realizará una operación </a:t>
            </a:r>
            <a:r>
              <a:rPr lang="es-ES" sz="1800" dirty="0" err="1">
                <a:latin typeface="Calibri" panose="020F0502020204030204" pitchFamily="34" charset="0"/>
                <a:cs typeface="Calibri" panose="020F0502020204030204" pitchFamily="34" charset="0"/>
              </a:rPr>
              <a:t>slice</a:t>
            </a:r>
            <a:r>
              <a:rPr lang="es-ES" sz="1800" dirty="0">
                <a:latin typeface="Calibri" panose="020F0502020204030204" pitchFamily="34" charset="0"/>
                <a:cs typeface="Calibri" panose="020F0502020204030204" pitchFamily="34" charset="0"/>
              </a:rPr>
              <a:t>, seleccionándose el miembro CA (California) de la dimensión Store.</a:t>
            </a:r>
            <a:endParaRPr lang="es-ES" sz="18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21</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22</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Apache </a:t>
            </a:r>
            <a:r>
              <a:rPr lang="es-ES" sz="1800" kern="100" dirty="0" err="1">
                <a:latin typeface="Calibri" panose="020F0502020204030204" pitchFamily="34" charset="0"/>
                <a:cs typeface="Times New Roman" panose="02020603050405020304" pitchFamily="18" charset="0"/>
              </a:rPr>
              <a:t>Kylin</a:t>
            </a:r>
            <a:r>
              <a:rPr lang="es-ES" sz="1800" kern="100" dirty="0">
                <a:latin typeface="Calibri" panose="020F0502020204030204" pitchFamily="34" charset="0"/>
                <a:cs typeface="Times New Roman" panose="02020603050405020304" pitchFamily="18" charset="0"/>
              </a:rPr>
              <a:t> es utilizado por multitud de empresas de gran envergadura. Algunas de ellas son </a:t>
            </a:r>
            <a:r>
              <a:rPr lang="es-ES" sz="1800" kern="100" dirty="0" err="1">
                <a:latin typeface="Calibri" panose="020F0502020204030204" pitchFamily="34" charset="0"/>
                <a:cs typeface="Times New Roman" panose="02020603050405020304" pitchFamily="18" charset="0"/>
              </a:rPr>
              <a:t>Ebay</a:t>
            </a:r>
            <a:r>
              <a:rPr lang="es-ES" sz="1800" kern="100" dirty="0">
                <a:latin typeface="Calibri" panose="020F0502020204030204" pitchFamily="34" charset="0"/>
                <a:cs typeface="Times New Roman" panose="02020603050405020304" pitchFamily="18" charset="0"/>
              </a:rPr>
              <a:t>, Cisco, Samsung, Microsoft, etc.</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los cubos OLAP, Cognos incorpora el componente IBM Cognos </a:t>
            </a:r>
            <a:r>
              <a:rPr lang="es-ES" sz="1800" kern="100" dirty="0" err="1">
                <a:latin typeface="Calibri" panose="020F0502020204030204" pitchFamily="34" charset="0"/>
                <a:cs typeface="Times New Roman" panose="02020603050405020304" pitchFamily="18" charset="0"/>
              </a:rPr>
              <a:t>Analysis</a:t>
            </a:r>
            <a:r>
              <a:rPr lang="es-ES" sz="1800" kern="100" dirty="0">
                <a:latin typeface="Calibri" panose="020F0502020204030204" pitchFamily="34" charset="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Tiene integración completa con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11g </a:t>
            </a:r>
            <a:r>
              <a:rPr lang="es-ES" sz="1800" kern="100" dirty="0">
                <a:latin typeface="Calibri" panose="020F0502020204030204" pitchFamily="34" charset="0"/>
                <a:cs typeface="Times New Roman" panose="02020603050405020304" pitchFamily="18" charset="0"/>
                <a:hlinkClick r:id="rId3"/>
              </a:rPr>
              <a:t>https://www.oracle.com/technetwork/database/options/olap/oracle-olap-11g-biee-twp-128229.pdf</a:t>
            </a:r>
            <a:r>
              <a:rPr lang="es-ES" sz="1800" kern="100" dirty="0">
                <a:latin typeface="Calibri" panose="020F0502020204030204" pitchFamily="34" charset="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En el caso de utilizar Oracle BI junto a Oracle </a:t>
            </a:r>
            <a:r>
              <a:rPr lang="es-ES" sz="1800" kern="100" dirty="0" err="1">
                <a:latin typeface="Calibri" panose="020F0502020204030204" pitchFamily="34" charset="0"/>
                <a:cs typeface="Times New Roman" panose="02020603050405020304" pitchFamily="18" charset="0"/>
              </a:rPr>
              <a:t>Database</a:t>
            </a:r>
            <a:r>
              <a:rPr lang="es-ES" sz="1800" kern="100" dirty="0">
                <a:latin typeface="Calibri" panose="020F0502020204030204" pitchFamily="34" charset="0"/>
                <a:cs typeface="Times New Roman" panose="02020603050405020304" pitchFamily="18" charset="0"/>
              </a:rPr>
              <a:t>, se podrá operar con el cubo OLAP directamente en SQL. En la mayoría de sistemas, se ha de utilizar un lenguaje común llamado MDX (</a:t>
            </a:r>
            <a:r>
              <a:rPr lang="es-ES" sz="1800" kern="100" dirty="0" err="1">
                <a:latin typeface="Calibri" panose="020F0502020204030204" pitchFamily="34" charset="0"/>
                <a:cs typeface="Times New Roman" panose="02020603050405020304" pitchFamily="18" charset="0"/>
              </a:rPr>
              <a:t>MultiDimensional</a:t>
            </a:r>
            <a:r>
              <a:rPr lang="es-ES" sz="1800" kern="100" dirty="0">
                <a:latin typeface="Calibri" panose="020F0502020204030204" pitchFamily="34" charset="0"/>
                <a:cs typeface="Times New Roman" panose="02020603050405020304" pitchFamily="18" charset="0"/>
              </a:rPr>
              <a:t> </a:t>
            </a:r>
            <a:r>
              <a:rPr lang="es-ES" sz="1800" kern="100" dirty="0" err="1">
                <a:latin typeface="Calibri" panose="020F0502020204030204" pitchFamily="34" charset="0"/>
                <a:cs typeface="Times New Roman" panose="02020603050405020304" pitchFamily="18" charset="0"/>
              </a:rPr>
              <a:t>eXpressions</a:t>
            </a:r>
            <a:r>
              <a:rPr lang="es-ES" sz="1800" kern="100" dirty="0">
                <a:latin typeface="Calibri" panose="020F0502020204030204" pitchFamily="34" charset="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herramienta comercial que cuenta con una edición </a:t>
            </a:r>
            <a:r>
              <a:rPr lang="es-ES" sz="1800" kern="100" dirty="0" err="1">
                <a:latin typeface="Calibri" panose="020F0502020204030204" pitchFamily="34" charset="0"/>
                <a:cs typeface="Times New Roman" panose="02020603050405020304" pitchFamily="18" charset="0"/>
              </a:rPr>
              <a:t>community</a:t>
            </a:r>
            <a:r>
              <a:rPr lang="es-ES" sz="1800" kern="100" dirty="0">
                <a:latin typeface="Calibri" panose="020F0502020204030204" pitchFamily="34" charset="0"/>
                <a:cs typeface="Times New Roman" panose="02020603050405020304" pitchFamily="18" charset="0"/>
              </a:rPr>
              <a:t> de código abierto. Cuenta con características esenciales para Business </a:t>
            </a:r>
            <a:r>
              <a:rPr lang="es-ES" sz="1800" kern="100" dirty="0" err="1">
                <a:latin typeface="Calibri" panose="020F0502020204030204" pitchFamily="34" charset="0"/>
                <a:cs typeface="Times New Roman" panose="02020603050405020304" pitchFamily="18" charset="0"/>
              </a:rPr>
              <a:t>Intelligence</a:t>
            </a:r>
            <a:r>
              <a:rPr lang="es-ES" sz="1800" kern="100" dirty="0">
                <a:latin typeface="Calibri" panose="020F0502020204030204" pitchFamily="34" charset="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Pertenece a la compañía Hitachi </a:t>
            </a:r>
            <a:r>
              <a:rPr lang="es-ES" sz="1800" kern="100" dirty="0" err="1">
                <a:latin typeface="Calibri" panose="020F0502020204030204" pitchFamily="34" charset="0"/>
                <a:cs typeface="Times New Roman" panose="02020603050405020304" pitchFamily="18" charset="0"/>
              </a:rPr>
              <a:t>Vantara</a:t>
            </a:r>
            <a:r>
              <a:rPr lang="es-ES" sz="1800" kern="100" dirty="0">
                <a:latin typeface="Calibri" panose="020F0502020204030204" pitchFamily="34" charset="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4826049"/>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105553"/>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31</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1703</TotalTime>
  <Words>2046</Words>
  <Application>Microsoft Office PowerPoint</Application>
  <PresentationFormat>Panorámica</PresentationFormat>
  <Paragraphs>204</Paragraphs>
  <Slides>31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Speak Pro</vt:lpstr>
      <vt:lpstr>Avenir Next LT Pro</vt:lpstr>
      <vt:lpstr>Calibri</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UTILIDADES/BENEFICIOS</vt:lpstr>
      <vt:lpstr>OPERADORES/HERRAMIENTAS</vt:lpstr>
      <vt:lpstr>Apache Kylin</vt:lpstr>
      <vt:lpstr>IBM Cognos</vt:lpstr>
      <vt:lpstr>Oracle Business Intelligence</vt:lpstr>
      <vt:lpstr>Pentaho Community Edition</vt:lpstr>
      <vt:lpstr>Microsoft Power BI Community Edition</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81</cp:revision>
  <dcterms:created xsi:type="dcterms:W3CDTF">2023-03-25T17:03:46Z</dcterms:created>
  <dcterms:modified xsi:type="dcterms:W3CDTF">2023-04-18T18:00:04Z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